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92" r:id="rId3"/>
    <p:sldId id="265" r:id="rId4"/>
    <p:sldId id="295" r:id="rId5"/>
    <p:sldId id="296" r:id="rId6"/>
    <p:sldId id="273" r:id="rId7"/>
    <p:sldId id="275" r:id="rId8"/>
    <p:sldId id="277" r:id="rId9"/>
    <p:sldId id="268" r:id="rId10"/>
    <p:sldId id="298" r:id="rId11"/>
    <p:sldId id="260" r:id="rId12"/>
    <p:sldId id="282" r:id="rId13"/>
    <p:sldId id="283" r:id="rId14"/>
    <p:sldId id="284" r:id="rId15"/>
    <p:sldId id="259" r:id="rId16"/>
    <p:sldId id="261" r:id="rId17"/>
    <p:sldId id="285" r:id="rId18"/>
    <p:sldId id="286" r:id="rId19"/>
    <p:sldId id="297" r:id="rId20"/>
    <p:sldId id="262" r:id="rId21"/>
    <p:sldId id="264" r:id="rId22"/>
    <p:sldId id="293" r:id="rId23"/>
    <p:sldId id="294" r:id="rId24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5" autoAdjust="0"/>
    <p:restoredTop sz="94007" autoAdjust="0"/>
  </p:normalViewPr>
  <p:slideViewPr>
    <p:cSldViewPr snapToGrid="0" showGuides="1">
      <p:cViewPr>
        <p:scale>
          <a:sx n="113" d="100"/>
          <a:sy n="113" d="100"/>
        </p:scale>
        <p:origin x="1112" y="15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EC784-C0B9-4577-84F6-EF3E02AE5E59}" type="datetimeFigureOut">
              <a:rPr kumimoji="1" lang="ja-JP" altLang="en-US" smtClean="0"/>
              <a:t>2020/5/19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93C4-E360-4D57-8012-EF99033759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781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国勢調査、農業センサス、経済センサス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293C4-E360-4D57-8012-EF990337593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0863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2020/5/19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2020/5/19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2020/5/19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2020/5/19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2020/5/19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2020/5/19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2020/5/19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2020/5/19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2020/5/19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2020/5/19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2020/5/19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iodic.go.jp/J-IBIS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afs.or.jp/emedia/Cen2010/C2010.htm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e-stat.go.jp/SG1/estat/eStatTopPortal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kirimura.com/mm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s.pref.okayama.jp/map/top/index.asp" TargetMode="External"/><Relationship Id="rId2" Type="http://schemas.openxmlformats.org/officeDocument/2006/relationships/hyperlink" Target="https://gis-gifu.jp/gifu/port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3.pref.nagano.lg.jp/gis/top/" TargetMode="External"/><Relationship Id="rId5" Type="http://schemas.openxmlformats.org/officeDocument/2006/relationships/hyperlink" Target="http://g-kyoto.gis.pref.kyoto.lg.jp/g-kyoto/top/" TargetMode="External"/><Relationship Id="rId4" Type="http://schemas.openxmlformats.org/officeDocument/2006/relationships/hyperlink" Target="http://www.gis.pref.shizuoka.jp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ty.nagareyama.chiba.jp/10763/index.html" TargetMode="External"/><Relationship Id="rId2" Type="http://schemas.openxmlformats.org/officeDocument/2006/relationships/hyperlink" Target="http://www.city.sabae.fukui.jp/pageview.html?id=1276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-data.pref.shizuoka.jp/" TargetMode="External"/><Relationship Id="rId5" Type="http://schemas.openxmlformats.org/officeDocument/2006/relationships/hyperlink" Target="http://g-kyoto.gis.pref.kyoto.lg.jp/g-kyoto/top/" TargetMode="External"/><Relationship Id="rId4" Type="http://schemas.openxmlformats.org/officeDocument/2006/relationships/hyperlink" Target="http://www.city.yokohama.lg.jp/seisaku/seisaku/opendata/catalog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gd.gsi.go.jp/download/menu.ph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nlftp.mlit.go.jp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0" y="2524558"/>
            <a:ext cx="911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ja-JP" sz="4000" dirty="0"/>
              <a:t>７</a:t>
            </a:r>
            <a:r>
              <a:rPr lang="en-US" altLang="ja-JP" sz="4000" dirty="0"/>
              <a:t>.</a:t>
            </a:r>
            <a:r>
              <a:rPr lang="ja-JP" altLang="ja-JP" sz="4000" dirty="0"/>
              <a:t> 既存データの地図データと属性データ</a:t>
            </a:r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29D4B7-8F0E-8A42-91A3-686EA3453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30" y="0"/>
            <a:ext cx="6259699" cy="52944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F531C77-D28B-6F48-9E23-B16E852CE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67" y="0"/>
            <a:ext cx="3297457" cy="5715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B26E54E-8298-124B-9BA4-7CE6AFDF5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844" y="0"/>
            <a:ext cx="3111787" cy="5715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1A68B5-1688-0047-88FF-2B8C4D575C9E}"/>
              </a:ext>
            </a:extLst>
          </p:cNvPr>
          <p:cNvSpPr/>
          <p:nvPr/>
        </p:nvSpPr>
        <p:spPr>
          <a:xfrm>
            <a:off x="338666" y="2946401"/>
            <a:ext cx="1264356" cy="361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BFA847D-FB7C-134C-A81A-20EDD5E90EE4}"/>
              </a:ext>
            </a:extLst>
          </p:cNvPr>
          <p:cNvCxnSpPr>
            <a:stCxn id="4" idx="3"/>
          </p:cNvCxnSpPr>
          <p:nvPr/>
        </p:nvCxnSpPr>
        <p:spPr>
          <a:xfrm flipV="1">
            <a:off x="1603022" y="2156178"/>
            <a:ext cx="1478844" cy="970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下矢印 8">
            <a:extLst>
              <a:ext uri="{FF2B5EF4-FFF2-40B4-BE49-F238E27FC236}">
                <a16:creationId xmlns:a16="http://schemas.microsoft.com/office/drawing/2014/main" id="{B38BF780-1C94-B647-B0E3-21B7B4AA1C92}"/>
              </a:ext>
            </a:extLst>
          </p:cNvPr>
          <p:cNvSpPr/>
          <p:nvPr/>
        </p:nvSpPr>
        <p:spPr>
          <a:xfrm>
            <a:off x="4944532" y="3307645"/>
            <a:ext cx="902010" cy="1725997"/>
          </a:xfrm>
          <a:prstGeom prst="downArrow">
            <a:avLst/>
          </a:prstGeom>
          <a:solidFill>
            <a:srgbClr val="FFC000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6D2F743-FABD-CD4D-BD97-5E9B7C9F1DBF}"/>
              </a:ext>
            </a:extLst>
          </p:cNvPr>
          <p:cNvSpPr/>
          <p:nvPr/>
        </p:nvSpPr>
        <p:spPr>
          <a:xfrm>
            <a:off x="8658578" y="777730"/>
            <a:ext cx="485422" cy="339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6EFC33F-7D37-8F4E-8AB0-70A19D3B8AA5}"/>
              </a:ext>
            </a:extLst>
          </p:cNvPr>
          <p:cNvSpPr txBox="1"/>
          <p:nvPr/>
        </p:nvSpPr>
        <p:spPr>
          <a:xfrm>
            <a:off x="4995427" y="5063656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下へ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B032C903-3F2D-9F42-8056-AC10BB1BA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69" y="1964380"/>
            <a:ext cx="2887531" cy="9820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DBD2CAA-AAEC-6248-9831-F299F116C5D0}"/>
              </a:ext>
            </a:extLst>
          </p:cNvPr>
          <p:cNvCxnSpPr>
            <a:cxnSpLocks/>
          </p:cNvCxnSpPr>
          <p:nvPr/>
        </p:nvCxnSpPr>
        <p:spPr>
          <a:xfrm flipH="1">
            <a:off x="8658578" y="1151469"/>
            <a:ext cx="214488" cy="1303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81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" y="1028700"/>
            <a:ext cx="6096000" cy="46863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27" y="2090057"/>
            <a:ext cx="4715373" cy="3624943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164602" y="122926"/>
            <a:ext cx="788670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u="none" dirty="0">
                <a:solidFill>
                  <a:srgbClr val="0070C0"/>
                </a:solidFill>
              </a:rPr>
              <a:t>②環境省の</a:t>
            </a:r>
            <a:r>
              <a:rPr lang="en-US" altLang="ja-JP" u="none" dirty="0">
                <a:solidFill>
                  <a:srgbClr val="0070C0"/>
                </a:solidFill>
              </a:rPr>
              <a:t>GIS</a:t>
            </a:r>
            <a:r>
              <a:rPr lang="ja-JP" altLang="en-US" u="none" dirty="0">
                <a:solidFill>
                  <a:srgbClr val="0070C0"/>
                </a:solidFill>
              </a:rPr>
              <a:t>データ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2942398" y="602380"/>
            <a:ext cx="61058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hlinkClick r:id="rId4"/>
              </a:rPr>
              <a:t>http://www.biodic.go.jp/J-IBIS.html</a:t>
            </a:r>
            <a:r>
              <a:rPr lang="ja-JP" altLang="en-US" sz="1600" dirty="0"/>
              <a:t>　生物多様性サイトにアクセスする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2942398" y="2090057"/>
            <a:ext cx="915227" cy="224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3840805" y="2314575"/>
            <a:ext cx="931220" cy="11553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5103852" y="4388303"/>
            <a:ext cx="342384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KML</a:t>
            </a:r>
            <a:r>
              <a:rPr kumimoji="1" lang="ja-JP" altLang="en-US" b="1" dirty="0"/>
              <a:t>ファイルと</a:t>
            </a:r>
            <a:r>
              <a:rPr kumimoji="1" lang="en-US" altLang="ja-JP" b="1" dirty="0"/>
              <a:t>Shape</a:t>
            </a:r>
            <a:r>
              <a:rPr kumimoji="1" lang="ja-JP" altLang="en-US" b="1" dirty="0"/>
              <a:t>ファイル</a:t>
            </a:r>
            <a:r>
              <a:rPr lang="ja-JP" altLang="en-US" b="1" dirty="0"/>
              <a:t>が選択できる</a:t>
            </a:r>
            <a:endParaRPr kumimoji="1"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369763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141513"/>
            <a:ext cx="6235244" cy="479334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320" y="2122170"/>
            <a:ext cx="4673600" cy="359283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234660" y="3442607"/>
            <a:ext cx="660816" cy="176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7" idx="3"/>
          </p:cNvCxnSpPr>
          <p:nvPr/>
        </p:nvCxnSpPr>
        <p:spPr>
          <a:xfrm>
            <a:off x="1895476" y="3531054"/>
            <a:ext cx="2676524" cy="288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938311" y="3819525"/>
            <a:ext cx="1137065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06843" y="3971925"/>
            <a:ext cx="259772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クリック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633104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3" y="261257"/>
            <a:ext cx="5173222" cy="397691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9695" y="1495425"/>
            <a:ext cx="3378861" cy="4093029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3543300" y="2895600"/>
            <a:ext cx="2371725" cy="123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1181100" y="4408729"/>
            <a:ext cx="4393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/>
              <a:t>地図で場所を選択し、</a:t>
            </a:r>
            <a:r>
              <a:rPr kumimoji="1" lang="en-US" altLang="ja-JP" sz="1600" b="1" dirty="0"/>
              <a:t>GIS</a:t>
            </a:r>
            <a:r>
              <a:rPr kumimoji="1" lang="ja-JP" altLang="en-US" sz="1600" b="1" dirty="0"/>
              <a:t>データをクリックする</a:t>
            </a:r>
            <a:endParaRPr kumimoji="1" lang="en-US" altLang="ja-JP" sz="1600" b="1" dirty="0"/>
          </a:p>
        </p:txBody>
      </p:sp>
      <p:sp>
        <p:nvSpPr>
          <p:cNvPr id="11" name="正方形/長方形 10"/>
          <p:cNvSpPr/>
          <p:nvPr/>
        </p:nvSpPr>
        <p:spPr>
          <a:xfrm>
            <a:off x="6096000" y="2867024"/>
            <a:ext cx="979376" cy="190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773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2"/>
          <a:stretch/>
        </p:blipFill>
        <p:spPr>
          <a:xfrm>
            <a:off x="717978" y="133350"/>
            <a:ext cx="3208862" cy="437966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684"/>
          <a:stretch/>
        </p:blipFill>
        <p:spPr>
          <a:xfrm>
            <a:off x="4572000" y="0"/>
            <a:ext cx="4093028" cy="325199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0686" y="4160368"/>
            <a:ext cx="4122056" cy="103574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049981" y="3099595"/>
            <a:ext cx="788969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590925" y="2590800"/>
            <a:ext cx="2333625" cy="508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>
            <a:off x="6049981" y="3394744"/>
            <a:ext cx="394484" cy="9849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919919" y="4821116"/>
            <a:ext cx="342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/>
              <a:t>アンケートに回答し、注意事項に同意し、データのダウンロードを行う</a:t>
            </a:r>
            <a:endParaRPr kumimoji="1" lang="en-US" altLang="ja-JP" sz="1600" b="1" dirty="0"/>
          </a:p>
        </p:txBody>
      </p:sp>
    </p:spTree>
    <p:extLst>
      <p:ext uri="{BB962C8B-B14F-4D97-AF65-F5344CB8AC3E}">
        <p14:creationId xmlns:p14="http://schemas.microsoft.com/office/powerpoint/2010/main" val="2191876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516618" y="150434"/>
            <a:ext cx="788670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u="none" dirty="0">
                <a:solidFill>
                  <a:srgbClr val="0070C0"/>
                </a:solidFill>
              </a:rPr>
              <a:t>農林水産省の</a:t>
            </a:r>
            <a:r>
              <a:rPr lang="en-US" altLang="ja-JP" u="none" dirty="0">
                <a:solidFill>
                  <a:srgbClr val="0070C0"/>
                </a:solidFill>
              </a:rPr>
              <a:t>GIS</a:t>
            </a:r>
            <a:r>
              <a:rPr lang="ja-JP" altLang="en-US" u="none" dirty="0">
                <a:solidFill>
                  <a:srgbClr val="0070C0"/>
                </a:solidFill>
              </a:rPr>
              <a:t>データ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85" y="1545841"/>
            <a:ext cx="5007429" cy="384946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872282" y="808427"/>
            <a:ext cx="75310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hlinkClick r:id="rId3"/>
              </a:rPr>
              <a:t>http://www.aafs.or.jp/emedia/Cen2010/C2010.htm</a:t>
            </a:r>
            <a:r>
              <a:rPr lang="ja-JP" altLang="en-US" sz="1600" b="1" dirty="0"/>
              <a:t>　有料データのダウンロードサイト</a:t>
            </a:r>
            <a:endParaRPr lang="en-US" altLang="ja-JP" sz="1600" b="1" dirty="0"/>
          </a:p>
          <a:p>
            <a:r>
              <a:rPr lang="en-US" altLang="ja-JP" sz="1600" b="1" dirty="0"/>
              <a:t>※</a:t>
            </a:r>
            <a:r>
              <a:rPr lang="ja-JP" altLang="en-US" sz="1600" b="1" dirty="0"/>
              <a:t>無料データは、</a:t>
            </a:r>
            <a:r>
              <a:rPr lang="en-US" altLang="ja-JP" sz="1600" b="1" dirty="0"/>
              <a:t>e-stat</a:t>
            </a:r>
            <a:r>
              <a:rPr lang="ja-JP" altLang="en-US" sz="1600" b="1" dirty="0"/>
              <a:t>から農業センサスがダウンロードできる</a:t>
            </a:r>
          </a:p>
        </p:txBody>
      </p:sp>
    </p:spTree>
    <p:extLst>
      <p:ext uri="{BB962C8B-B14F-4D97-AF65-F5344CB8AC3E}">
        <p14:creationId xmlns:p14="http://schemas.microsoft.com/office/powerpoint/2010/main" val="2032922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>
                <a:solidFill>
                  <a:srgbClr val="0070C0"/>
                </a:solidFill>
              </a:rPr>
              <a:t>③総務省の</a:t>
            </a:r>
            <a:r>
              <a:rPr lang="en-US" altLang="ja-JP" b="1" u="none" dirty="0">
                <a:solidFill>
                  <a:srgbClr val="0070C0"/>
                </a:solidFill>
              </a:rPr>
              <a:t>GIS</a:t>
            </a:r>
            <a:r>
              <a:rPr lang="ja-JP" altLang="en-US" b="1" u="none" dirty="0">
                <a:solidFill>
                  <a:srgbClr val="0070C0"/>
                </a:solidFill>
              </a:rPr>
              <a:t>データ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29202" y="638502"/>
            <a:ext cx="6448625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http://www.e-stat.go.jp/SG1/estat/eStatTopPortal.do</a:t>
            </a:r>
            <a:r>
              <a:rPr lang="ja-JP" altLang="en-US" dirty="0"/>
              <a:t>　</a:t>
            </a:r>
            <a:r>
              <a:rPr lang="en-US" altLang="ja-JP" dirty="0"/>
              <a:t>e-Stat</a:t>
            </a:r>
            <a:r>
              <a:rPr lang="ja-JP" altLang="en-US" dirty="0"/>
              <a:t>のページにアクセスする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1" y="1414236"/>
            <a:ext cx="4401759" cy="338385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2040450"/>
            <a:ext cx="4564330" cy="350882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711344" y="2841626"/>
            <a:ext cx="546081" cy="115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2257425" y="2957513"/>
            <a:ext cx="2832735" cy="8373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170596" y="3764384"/>
            <a:ext cx="546081" cy="115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052487" y="983961"/>
            <a:ext cx="807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/>
              <a:t>国勢調査、経済センサス、事務所・企業統計調査、農林業センサスなどがダウンロードできる</a:t>
            </a:r>
          </a:p>
        </p:txBody>
      </p:sp>
    </p:spTree>
    <p:extLst>
      <p:ext uri="{BB962C8B-B14F-4D97-AF65-F5344CB8AC3E}">
        <p14:creationId xmlns:p14="http://schemas.microsoft.com/office/powerpoint/2010/main" val="3433984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13" y="295501"/>
            <a:ext cx="9120374" cy="522514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11144" y="1597364"/>
            <a:ext cx="1003281" cy="145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11144" y="1743075"/>
            <a:ext cx="4308456" cy="2238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631190" y="1670219"/>
            <a:ext cx="4308456" cy="2311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9469" y="494562"/>
            <a:ext cx="1567543" cy="1175657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2824291" y="928181"/>
            <a:ext cx="1797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調査の種類を選択</a:t>
            </a:r>
            <a:endParaRPr kumimoji="1"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2784" y="2972082"/>
            <a:ext cx="254428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調査の年代、データ種類を選択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556970" y="1880188"/>
            <a:ext cx="1808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調査の項目を選択</a:t>
            </a:r>
            <a:endParaRPr kumimoji="1" lang="ja-JP" altLang="en-US" sz="1600" b="1" dirty="0"/>
          </a:p>
        </p:txBody>
      </p:sp>
      <p:sp>
        <p:nvSpPr>
          <p:cNvPr id="15" name="正方形/長方形 14"/>
          <p:cNvSpPr/>
          <p:nvPr/>
        </p:nvSpPr>
        <p:spPr>
          <a:xfrm>
            <a:off x="7038974" y="4295775"/>
            <a:ext cx="1233921" cy="192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0" y="1331554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24888" y="2871107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100875" y="172597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673168" y="422172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2611179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2"/>
          <a:stretch/>
        </p:blipFill>
        <p:spPr>
          <a:xfrm>
            <a:off x="0" y="-1"/>
            <a:ext cx="9144001" cy="552994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911" y="4132607"/>
            <a:ext cx="2786289" cy="15823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7882" y="4114464"/>
            <a:ext cx="2786289" cy="1600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111144" y="2654639"/>
            <a:ext cx="1765281" cy="993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22577" y="783612"/>
            <a:ext cx="327365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地域を選択してデータをダウンロードする</a:t>
            </a:r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3105150" y="2419350"/>
            <a:ext cx="923925" cy="162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6124575" y="2764970"/>
            <a:ext cx="923925" cy="162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1876425" y="1092030"/>
            <a:ext cx="266700" cy="15626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42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66440"/>
            <a:ext cx="5619751" cy="437708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3847" y="157691"/>
            <a:ext cx="4769203" cy="49762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</a:t>
            </a:r>
            <a:r>
              <a:rPr kumimoji="1" lang="ja-JP" altLang="en-US" dirty="0"/>
              <a:t>空間センター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3295651" y="3933825"/>
            <a:ext cx="800100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095751" y="1704975"/>
            <a:ext cx="476249" cy="2228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5372100" y="139655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543800" y="1227280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704297" y="4268956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136686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3600" dirty="0">
                <a:solidFill>
                  <a:srgbClr val="0070C0"/>
                </a:solidFill>
              </a:rPr>
              <a:t>既存データの地図データと属性データ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12113" y="1298740"/>
            <a:ext cx="3415962" cy="311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[</a:t>
            </a:r>
            <a:r>
              <a:rPr lang="ja-JP" altLang="en-US" b="1" dirty="0"/>
              <a:t>ダウンロードできるデータ</a:t>
            </a:r>
            <a:r>
              <a:rPr lang="en-US" altLang="ja-JP" b="1" dirty="0"/>
              <a:t>]</a:t>
            </a:r>
          </a:p>
          <a:p>
            <a:r>
              <a:rPr lang="ja-JP" altLang="en-US" b="1" dirty="0"/>
              <a:t>①国土交通省のデータ</a:t>
            </a:r>
            <a:endParaRPr lang="en-US" altLang="ja-JP" b="1" dirty="0"/>
          </a:p>
          <a:p>
            <a:r>
              <a:rPr lang="ja-JP" altLang="en-US" b="1" dirty="0"/>
              <a:t> </a:t>
            </a:r>
            <a:r>
              <a:rPr lang="en-US" altLang="ja-JP" b="1" dirty="0"/>
              <a:t>A.</a:t>
            </a:r>
            <a:r>
              <a:rPr lang="ja-JP" altLang="en-US" b="1" dirty="0"/>
              <a:t>国土地理院（基盤地図情報）</a:t>
            </a:r>
            <a:endParaRPr lang="en-US" altLang="ja-JP" b="1" dirty="0"/>
          </a:p>
          <a:p>
            <a:r>
              <a:rPr lang="en-US" altLang="ja-JP" b="1" dirty="0"/>
              <a:t> B.</a:t>
            </a:r>
            <a:r>
              <a:rPr lang="ja-JP" altLang="en-US" b="1" dirty="0"/>
              <a:t>国土数値情報</a:t>
            </a:r>
            <a:endParaRPr lang="en-US" altLang="ja-JP" b="1" dirty="0"/>
          </a:p>
          <a:p>
            <a:endParaRPr lang="en-US" altLang="ja-JP" b="1" dirty="0"/>
          </a:p>
          <a:p>
            <a:r>
              <a:rPr lang="ja-JP" altLang="en-US" b="1" dirty="0"/>
              <a:t>②環境省のデータ</a:t>
            </a:r>
            <a:endParaRPr lang="en-US" altLang="ja-JP" b="1" dirty="0"/>
          </a:p>
          <a:p>
            <a:endParaRPr lang="en-US" altLang="ja-JP" b="1" dirty="0"/>
          </a:p>
          <a:p>
            <a:r>
              <a:rPr lang="ja-JP" altLang="en-US" b="1" dirty="0"/>
              <a:t>③総務省の</a:t>
            </a:r>
            <a:r>
              <a:rPr lang="en-US" altLang="ja-JP" b="1" dirty="0"/>
              <a:t>GIS</a:t>
            </a:r>
            <a:r>
              <a:rPr lang="ja-JP" altLang="en-US" b="1" dirty="0"/>
              <a:t>データ</a:t>
            </a:r>
            <a:endParaRPr lang="en-US" altLang="ja-JP" b="1" dirty="0"/>
          </a:p>
          <a:p>
            <a:endParaRPr lang="en-US" altLang="ja-JP" b="1" dirty="0"/>
          </a:p>
          <a:p>
            <a:r>
              <a:rPr lang="ja-JP" altLang="en-US" b="1" dirty="0"/>
              <a:t>④その他</a:t>
            </a:r>
            <a:endParaRPr lang="en-US" altLang="ja-JP" b="1" dirty="0"/>
          </a:p>
          <a:p>
            <a:endParaRPr lang="en-US" altLang="ja-JP" b="1" dirty="0"/>
          </a:p>
          <a:p>
            <a:r>
              <a:rPr lang="ja-JP" altLang="en-US" b="1" dirty="0"/>
              <a:t>補足：オープンデータ</a:t>
            </a:r>
          </a:p>
          <a:p>
            <a:endParaRPr lang="en-US" altLang="ja-JP" b="1" dirty="0"/>
          </a:p>
          <a:p>
            <a:endParaRPr kumimoji="1" lang="en-US" altLang="ja-JP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435938" y="4046250"/>
            <a:ext cx="3415962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[</a:t>
            </a:r>
            <a:r>
              <a:rPr lang="ja-JP" altLang="en-US" b="1" dirty="0"/>
              <a:t>実習内容</a:t>
            </a:r>
            <a:r>
              <a:rPr lang="en-US" altLang="ja-JP" b="1" dirty="0"/>
              <a:t>]</a:t>
            </a:r>
          </a:p>
          <a:p>
            <a:endParaRPr lang="en-US" altLang="ja-JP" b="1" dirty="0"/>
          </a:p>
          <a:p>
            <a:r>
              <a:rPr lang="en-US" altLang="ja-JP" b="1" dirty="0"/>
              <a:t>GIS</a:t>
            </a:r>
            <a:r>
              <a:rPr lang="ja-JP" altLang="en-US" b="1" dirty="0"/>
              <a:t>で活用するデータのダウンロード方法</a:t>
            </a:r>
            <a:endParaRPr kumimoji="1" lang="en-US" altLang="ja-JP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1298740"/>
            <a:ext cx="3924300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u="none" dirty="0">
                <a:solidFill>
                  <a:srgbClr val="0070C0"/>
                </a:solidFill>
              </a:rPr>
              <a:t>属性データを地図化するためのデータ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091781"/>
            <a:ext cx="5054544" cy="388568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6528" y="5086351"/>
            <a:ext cx="5000728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3"/>
              </a:rPr>
              <a:t>http://www.tkirimura.com/mmm/</a:t>
            </a:r>
            <a:r>
              <a:rPr lang="ja-JP" altLang="en-US" dirty="0"/>
              <a:t>　サイトからダウンロードできる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69"/>
          <a:stretch/>
        </p:blipFill>
        <p:spPr>
          <a:xfrm>
            <a:off x="5077256" y="880826"/>
            <a:ext cx="3180919" cy="451394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4286" y="5086351"/>
            <a:ext cx="2133600" cy="386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612425" y="674472"/>
            <a:ext cx="184858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例）　</a:t>
            </a:r>
            <a:r>
              <a:rPr lang="en-US" altLang="ja-JP" dirty="0"/>
              <a:t>Municipality map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578367" y="3426164"/>
            <a:ext cx="2641208" cy="183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521493" y="1416389"/>
            <a:ext cx="2450932" cy="164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972425" y="1524000"/>
            <a:ext cx="1143431" cy="740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/>
              <a:t>ダウンロードしたい年月を選択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7381874" y="5086351"/>
            <a:ext cx="1162265" cy="164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972300" y="1581150"/>
            <a:ext cx="771525" cy="3396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327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u="none" dirty="0">
                <a:solidFill>
                  <a:srgbClr val="0070C0"/>
                </a:solidFill>
              </a:rPr>
              <a:t>地方自治体の</a:t>
            </a:r>
            <a:r>
              <a:rPr lang="en-US" altLang="ja-JP" u="none" dirty="0">
                <a:solidFill>
                  <a:srgbClr val="0070C0"/>
                </a:solidFill>
              </a:rPr>
              <a:t>GIS</a:t>
            </a:r>
            <a:r>
              <a:rPr lang="ja-JP" altLang="en-US" u="none" dirty="0">
                <a:solidFill>
                  <a:srgbClr val="0070C0"/>
                </a:solidFill>
              </a:rPr>
              <a:t>データ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95340" y="1313717"/>
            <a:ext cx="57533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1800" b="1" dirty="0"/>
          </a:p>
          <a:p>
            <a:r>
              <a:rPr lang="ja-JP" altLang="en-US" sz="1800" b="1" dirty="0" err="1"/>
              <a:t>ぎふ</a:t>
            </a:r>
            <a:r>
              <a:rPr lang="ja-JP" altLang="en-US" sz="1800" b="1" dirty="0"/>
              <a:t>県域統合型</a:t>
            </a:r>
            <a:r>
              <a:rPr lang="en-US" altLang="ja-JP" sz="1800" b="1" dirty="0"/>
              <a:t>GIS</a:t>
            </a:r>
          </a:p>
          <a:p>
            <a:r>
              <a:rPr lang="en-US" altLang="ja-JP" sz="1800" b="1" dirty="0">
                <a:hlinkClick r:id="rId2"/>
              </a:rPr>
              <a:t>https://gis-gifu.jp/gifu/portal/index.html</a:t>
            </a:r>
            <a:endParaRPr lang="en-US" altLang="ja-JP" sz="1800" b="1" dirty="0"/>
          </a:p>
          <a:p>
            <a:endParaRPr lang="en-US" altLang="ja-JP" sz="1800" b="1" dirty="0"/>
          </a:p>
          <a:p>
            <a:r>
              <a:rPr lang="ja-JP" altLang="en-US" sz="1800" b="1" dirty="0"/>
              <a:t>おかやま全県統合型</a:t>
            </a:r>
            <a:r>
              <a:rPr lang="en-US" altLang="ja-JP" sz="1800" b="1" dirty="0"/>
              <a:t>GIS</a:t>
            </a:r>
          </a:p>
          <a:p>
            <a:r>
              <a:rPr lang="en-US" altLang="ja-JP" sz="1800" b="1" dirty="0">
                <a:hlinkClick r:id="rId3"/>
              </a:rPr>
              <a:t>http://www.gis.pref.okayama.jp/map/top/index.asp</a:t>
            </a:r>
            <a:endParaRPr lang="en-US" altLang="ja-JP" sz="1800" b="1" dirty="0"/>
          </a:p>
          <a:p>
            <a:endParaRPr lang="en-US" altLang="ja-JP" sz="1800" b="1" dirty="0"/>
          </a:p>
          <a:p>
            <a:r>
              <a:rPr lang="ja-JP" altLang="en-US" sz="1800" b="1" dirty="0"/>
              <a:t>静岡県統合基盤地理情報システム</a:t>
            </a:r>
            <a:endParaRPr lang="en-US" altLang="ja-JP" sz="1800" b="1" dirty="0"/>
          </a:p>
          <a:p>
            <a:r>
              <a:rPr lang="en-US" altLang="ja-JP" sz="1800" b="1" dirty="0">
                <a:hlinkClick r:id="rId4"/>
              </a:rPr>
              <a:t>http://www.gis.pref.shizuoka.jp/</a:t>
            </a:r>
            <a:endParaRPr lang="en-US" altLang="ja-JP" sz="1800" b="1" dirty="0"/>
          </a:p>
          <a:p>
            <a:endParaRPr lang="en-US" altLang="ja-JP" sz="1800" b="1" dirty="0"/>
          </a:p>
          <a:p>
            <a:r>
              <a:rPr lang="ja-JP" altLang="en-US" sz="1800" b="1" dirty="0"/>
              <a:t>京都府・市町村共同　統合型地理情報システム（</a:t>
            </a:r>
            <a:r>
              <a:rPr lang="en-US" altLang="ja-JP" sz="1800" b="1" dirty="0"/>
              <a:t>GIS</a:t>
            </a:r>
            <a:r>
              <a:rPr lang="ja-JP" altLang="en-US" sz="1800" b="1" dirty="0"/>
              <a:t>）</a:t>
            </a:r>
            <a:endParaRPr lang="en-US" altLang="ja-JP" sz="1800" b="1" dirty="0"/>
          </a:p>
          <a:p>
            <a:r>
              <a:rPr lang="en-US" altLang="ja-JP" sz="1800" b="1" dirty="0">
                <a:hlinkClick r:id="rId5"/>
              </a:rPr>
              <a:t>http://g-kyoto.gis.pref.kyoto.lg.jp/g-kyoto/top/</a:t>
            </a:r>
            <a:endParaRPr lang="en-US" altLang="ja-JP" sz="1800" b="1" dirty="0"/>
          </a:p>
          <a:p>
            <a:endParaRPr lang="en-US" altLang="ja-JP" sz="1800" b="1" dirty="0"/>
          </a:p>
          <a:p>
            <a:r>
              <a:rPr lang="ja-JP" altLang="en-US" sz="1800" b="1" dirty="0"/>
              <a:t>長野県統合型地理情報システム</a:t>
            </a:r>
            <a:endParaRPr lang="en-US" altLang="ja-JP" sz="1800" b="1" dirty="0"/>
          </a:p>
          <a:p>
            <a:r>
              <a:rPr lang="en-US" altLang="ja-JP" sz="1800" b="1" dirty="0">
                <a:hlinkClick r:id="rId6"/>
              </a:rPr>
              <a:t>http://www3.pref.nagano.lg.jp/gis/top/</a:t>
            </a:r>
            <a:endParaRPr lang="en-US" altLang="ja-JP" sz="18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1475" y="819104"/>
            <a:ext cx="4797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地方自治体は様々なデータを</a:t>
            </a:r>
            <a:r>
              <a:rPr kumimoji="1" lang="en-US" altLang="ja-JP" sz="1600" b="1" dirty="0"/>
              <a:t>Web </a:t>
            </a:r>
            <a:r>
              <a:rPr lang="en-US" altLang="ja-JP" sz="1600" b="1" dirty="0"/>
              <a:t>GIS</a:t>
            </a:r>
            <a:r>
              <a:rPr lang="ja-JP" altLang="en-US" sz="1600" b="1" dirty="0"/>
              <a:t>で</a:t>
            </a:r>
            <a:r>
              <a:rPr kumimoji="1" lang="ja-JP" altLang="en-US" sz="1600" b="1" dirty="0"/>
              <a:t>公開している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344640" y="1313717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/>
              <a:t>例）</a:t>
            </a:r>
            <a:endParaRPr lang="en-US" altLang="ja-JP" sz="1800" b="1" dirty="0"/>
          </a:p>
        </p:txBody>
      </p:sp>
    </p:spTree>
    <p:extLst>
      <p:ext uri="{BB962C8B-B14F-4D97-AF65-F5344CB8AC3E}">
        <p14:creationId xmlns:p14="http://schemas.microsoft.com/office/powerpoint/2010/main" val="1167865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補足：オープンデータ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659606" y="1185922"/>
            <a:ext cx="782478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b="1" dirty="0">
                <a:solidFill>
                  <a:srgbClr val="00B050"/>
                </a:solidFill>
                <a:latin typeface="ＭＳ Ｐゴシック" panose="020B0600070205080204" pitchFamily="50" charset="-128"/>
              </a:rPr>
              <a:t>オープンデータとは、</a:t>
            </a:r>
            <a:endParaRPr lang="en-US" altLang="ja-JP" sz="2400" b="1" dirty="0">
              <a:solidFill>
                <a:srgbClr val="00B050"/>
              </a:solidFill>
              <a:latin typeface="ＭＳ Ｐゴシック" panose="020B0600070205080204" pitchFamily="50" charset="-128"/>
            </a:endParaRPr>
          </a:p>
          <a:p>
            <a:r>
              <a:rPr lang="ja-JP" altLang="en-US" sz="16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　</a:t>
            </a:r>
            <a:endParaRPr lang="en-US" altLang="ja-JP" sz="1600" b="1" dirty="0">
              <a:solidFill>
                <a:srgbClr val="1C1C1C"/>
              </a:solidFill>
              <a:latin typeface="ＭＳ Ｐゴシック" panose="020B0600070205080204" pitchFamily="50" charset="-128"/>
            </a:endParaRPr>
          </a:p>
          <a:p>
            <a:r>
              <a:rPr lang="ja-JP" altLang="en-US" sz="16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　政府において、オープンデータとは、「機械判読に適したデータ形式で、二次利用が可能な利用ルールで公開されたデータ」であり「人手を多くかけずにデータの二次利用を可能とするもの」のことを言います。</a:t>
            </a:r>
            <a:br>
              <a:rPr lang="ja-JP" altLang="en-US" sz="1600" b="1" dirty="0"/>
            </a:br>
            <a:r>
              <a:rPr lang="ja-JP" altLang="en-US" sz="16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　ここでは、オープンデータの意義、目的等について説明します。</a:t>
            </a:r>
            <a:endParaRPr lang="en-US" altLang="ja-JP" sz="1600" b="1" dirty="0">
              <a:solidFill>
                <a:srgbClr val="1C1C1C"/>
              </a:solidFill>
              <a:latin typeface="ＭＳ Ｐゴシック" panose="020B0600070205080204" pitchFamily="50" charset="-128"/>
            </a:endParaRPr>
          </a:p>
          <a:p>
            <a:endParaRPr lang="en-US" altLang="ja-JP" sz="1600" b="1" dirty="0">
              <a:solidFill>
                <a:srgbClr val="1C1C1C"/>
              </a:solidFill>
              <a:latin typeface="ＭＳ Ｐゴシック" panose="020B0600070205080204" pitchFamily="50" charset="-128"/>
            </a:endParaRPr>
          </a:p>
          <a:p>
            <a:pPr algn="r"/>
            <a:r>
              <a:rPr lang="ja-JP" altLang="en-US" sz="14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総務省　オープンデータ戦略の推進より引用（</a:t>
            </a:r>
            <a:r>
              <a:rPr lang="en-US" altLang="ja-JP" sz="14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http://www.soumu.go.jp/menu_seisaku/ictseisaku/ictriyou/opendata/</a:t>
            </a:r>
            <a:r>
              <a:rPr lang="ja-JP" altLang="en-US" sz="14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）</a:t>
            </a:r>
            <a:endParaRPr lang="ja-JP" altLang="en-US" sz="1400" b="1" dirty="0"/>
          </a:p>
        </p:txBody>
      </p:sp>
      <p:sp>
        <p:nvSpPr>
          <p:cNvPr id="4" name="右矢印 3"/>
          <p:cNvSpPr/>
          <p:nvPr/>
        </p:nvSpPr>
        <p:spPr>
          <a:xfrm>
            <a:off x="1581150" y="4248150"/>
            <a:ext cx="571500" cy="5619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28875" y="4248150"/>
            <a:ext cx="5883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dirty="0"/>
              <a:t>自治体</a:t>
            </a:r>
            <a:r>
              <a:rPr kumimoji="1" lang="ja-JP" altLang="en-US" sz="1800" dirty="0"/>
              <a:t>が、様々な情報を</a:t>
            </a:r>
            <a:r>
              <a:rPr kumimoji="1" lang="en-US" altLang="ja-JP" sz="1800" dirty="0"/>
              <a:t>CSV</a:t>
            </a:r>
            <a:r>
              <a:rPr kumimoji="1" lang="ja-JP" altLang="en-US" sz="1800" dirty="0" err="1"/>
              <a:t>、</a:t>
            </a:r>
            <a:r>
              <a:rPr kumimoji="1" lang="en-US" altLang="ja-JP" sz="1800" dirty="0"/>
              <a:t>Shape</a:t>
            </a:r>
            <a:r>
              <a:rPr kumimoji="1" lang="ja-JP" altLang="en-US" sz="1800" dirty="0"/>
              <a:t>データで配信している</a:t>
            </a:r>
            <a:endParaRPr kumimoji="1" lang="en-US" altLang="ja-JP" sz="1800" dirty="0"/>
          </a:p>
          <a:p>
            <a:r>
              <a:rPr lang="ja-JP" altLang="en-US" sz="1800" dirty="0"/>
              <a:t>オープンデータを利用した地図アプリなども普及している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92930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u="none" dirty="0">
                <a:solidFill>
                  <a:srgbClr val="0070C0"/>
                </a:solidFill>
              </a:rPr>
              <a:t>地方自治体のオープンデータ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76257" y="1313717"/>
            <a:ext cx="71914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/>
              <a:t>福井県鯖江市</a:t>
            </a:r>
            <a:endParaRPr lang="en-US" altLang="ja-JP" sz="1800" b="1" dirty="0"/>
          </a:p>
          <a:p>
            <a:r>
              <a:rPr lang="en-US" altLang="ja-JP" sz="1800" b="1" dirty="0">
                <a:hlinkClick r:id="rId2"/>
              </a:rPr>
              <a:t>http://www.city.sabae.fukui.jp/pageview.html?id=12768</a:t>
            </a:r>
            <a:endParaRPr lang="en-US" altLang="ja-JP" sz="1800" b="1" dirty="0"/>
          </a:p>
          <a:p>
            <a:endParaRPr lang="en-US" altLang="ja-JP" sz="1800" b="1" dirty="0"/>
          </a:p>
          <a:p>
            <a:r>
              <a:rPr lang="ja-JP" altLang="en-US" sz="1800" b="1" dirty="0"/>
              <a:t>千葉県流山市</a:t>
            </a:r>
            <a:endParaRPr lang="en-US" altLang="ja-JP" sz="1800" b="1" dirty="0"/>
          </a:p>
          <a:p>
            <a:r>
              <a:rPr lang="en-US" altLang="ja-JP" sz="1800" b="1" dirty="0">
                <a:hlinkClick r:id="rId3"/>
              </a:rPr>
              <a:t>http://www.city.nagareyama.chiba.jp/10763/index.html</a:t>
            </a:r>
            <a:endParaRPr lang="en-US" altLang="ja-JP" sz="1800" b="1" dirty="0"/>
          </a:p>
          <a:p>
            <a:endParaRPr lang="en-US" altLang="ja-JP" sz="1800" b="1" dirty="0"/>
          </a:p>
          <a:p>
            <a:r>
              <a:rPr lang="ja-JP" altLang="en-US" sz="1800" b="1" dirty="0"/>
              <a:t>神奈川県横浜市（よこはまオープンデータカタログ（試行版））</a:t>
            </a:r>
            <a:endParaRPr lang="en-US" altLang="ja-JP" sz="1800" b="1" dirty="0"/>
          </a:p>
          <a:p>
            <a:r>
              <a:rPr lang="en-US" altLang="ja-JP" sz="1800" b="1" dirty="0">
                <a:hlinkClick r:id="rId4"/>
              </a:rPr>
              <a:t>http://www.city.yokohama.lg.jp/seisaku/seisaku/opendata/catalog.html</a:t>
            </a:r>
            <a:endParaRPr lang="en-US" altLang="ja-JP" sz="1800" b="1" dirty="0"/>
          </a:p>
          <a:p>
            <a:endParaRPr lang="en-US" altLang="ja-JP" sz="1800" b="1" dirty="0"/>
          </a:p>
          <a:p>
            <a:r>
              <a:rPr lang="ja-JP" altLang="en-US" sz="1800" b="1" dirty="0"/>
              <a:t>北海道室蘭市（むろらんオープンデータライブラリ）</a:t>
            </a:r>
            <a:endParaRPr lang="en-US" altLang="ja-JP" sz="1800" b="1" dirty="0"/>
          </a:p>
          <a:p>
            <a:r>
              <a:rPr lang="en-US" altLang="ja-JP" sz="1800" b="1" dirty="0">
                <a:hlinkClick r:id="rId5"/>
              </a:rPr>
              <a:t>http://g-kyoto.gis.pref.kyoto.lg.jp/g-kyoto/top/</a:t>
            </a:r>
            <a:endParaRPr lang="en-US" altLang="ja-JP" sz="1800" b="1" dirty="0"/>
          </a:p>
          <a:p>
            <a:endParaRPr lang="en-US" altLang="ja-JP" sz="1800" b="1" dirty="0"/>
          </a:p>
          <a:p>
            <a:r>
              <a:rPr lang="ja-JP" altLang="en-US" sz="1800" b="1" dirty="0"/>
              <a:t>静岡県（ふじのくにオープンデータカタログ）</a:t>
            </a:r>
            <a:endParaRPr lang="en-US" altLang="ja-JP" sz="1800" b="1" dirty="0"/>
          </a:p>
          <a:p>
            <a:r>
              <a:rPr lang="en-US" altLang="ja-JP" sz="1800" b="1" dirty="0">
                <a:hlinkClick r:id="rId6"/>
              </a:rPr>
              <a:t>http://open-data.pref.shizuoka.jp/</a:t>
            </a:r>
            <a:endParaRPr lang="en-US" altLang="ja-JP" sz="1800" b="1" dirty="0"/>
          </a:p>
          <a:p>
            <a:endParaRPr lang="en-US" altLang="ja-JP" sz="18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9125" y="819104"/>
            <a:ext cx="3348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公開されているオープンデータの例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8857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2568311"/>
            <a:ext cx="7886700" cy="505354"/>
          </a:xfrm>
        </p:spPr>
        <p:txBody>
          <a:bodyPr>
            <a:noAutofit/>
          </a:bodyPr>
          <a:lstStyle/>
          <a:p>
            <a:pPr algn="ctr"/>
            <a:r>
              <a:rPr lang="ja-JP" altLang="ja-JP" sz="3200" dirty="0">
                <a:solidFill>
                  <a:srgbClr val="0070C0"/>
                </a:solidFill>
              </a:rPr>
              <a:t>国・地方自治体の</a:t>
            </a:r>
            <a:r>
              <a:rPr lang="en-US" altLang="ja-JP" sz="3200" dirty="0">
                <a:solidFill>
                  <a:srgbClr val="0070C0"/>
                </a:solidFill>
              </a:rPr>
              <a:t>GIS</a:t>
            </a:r>
            <a:r>
              <a:rPr lang="ja-JP" altLang="ja-JP" sz="3200" dirty="0">
                <a:solidFill>
                  <a:srgbClr val="0070C0"/>
                </a:solidFill>
              </a:rPr>
              <a:t>データ</a:t>
            </a:r>
            <a:r>
              <a:rPr lang="ja-JP" altLang="en-US" sz="3200" dirty="0">
                <a:solidFill>
                  <a:srgbClr val="0070C0"/>
                </a:solidFill>
              </a:rPr>
              <a:t>のダウンロード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90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基盤地図情報を</a:t>
            </a:r>
            <a:r>
              <a:rPr kumimoji="1" lang="en-US" altLang="ja-JP" dirty="0"/>
              <a:t>QGIS3.</a:t>
            </a:r>
            <a:r>
              <a:rPr lang="en-US" altLang="ja-JP" dirty="0"/>
              <a:t>4</a:t>
            </a:r>
            <a:r>
              <a:rPr lang="ja-JP" altLang="en-US" dirty="0"/>
              <a:t>で表示する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337" y="663045"/>
            <a:ext cx="6486526" cy="4858276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2771775" y="3092183"/>
            <a:ext cx="585788" cy="16456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3952875" y="3827059"/>
            <a:ext cx="3709988" cy="297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952875" y="2482583"/>
            <a:ext cx="3709988" cy="174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5886450" y="4124324"/>
            <a:ext cx="247650" cy="1227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2943225" y="444817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662863" y="376079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754460" y="519711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50183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9" y="414337"/>
            <a:ext cx="4143376" cy="497003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325" y="285751"/>
            <a:ext cx="3790950" cy="5143497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 flipV="1">
            <a:off x="3743325" y="2524125"/>
            <a:ext cx="638174" cy="2181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6019800" y="5048250"/>
            <a:ext cx="742950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247524" y="79057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247524" y="112912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461953" y="4686300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25949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393669"/>
            <a:ext cx="5324476" cy="409319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50" y="1912620"/>
            <a:ext cx="3657600" cy="281178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14324" y="64385"/>
            <a:ext cx="7667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基盤地図情報ビューアをダウンロードする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91346" y="4348666"/>
            <a:ext cx="3615923" cy="404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4507269" y="4534614"/>
            <a:ext cx="641312" cy="162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5646230" y="4724400"/>
            <a:ext cx="3497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/>
              <a:t>ファイルを解凍し</a:t>
            </a:r>
            <a:r>
              <a:rPr kumimoji="1" lang="en-US" altLang="ja-JP" sz="1600" b="1" dirty="0"/>
              <a:t>.exe</a:t>
            </a:r>
            <a:r>
              <a:rPr kumimoji="1" lang="ja-JP" altLang="en-US" sz="1600" b="1" dirty="0"/>
              <a:t>ファイルを開くと、ビューアが立ち上がる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" y="807305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hlinkClick r:id="rId4"/>
              </a:rPr>
              <a:t>http://fgd.gsi.go.jp/download/menu.php</a:t>
            </a:r>
            <a:r>
              <a:rPr lang="en-US" altLang="ja-JP" sz="1600" dirty="0"/>
              <a:t> </a:t>
            </a:r>
            <a:r>
              <a:rPr lang="ja-JP" altLang="en-US" sz="1600" dirty="0"/>
              <a:t>からビューアをダウンロードし、データを</a:t>
            </a:r>
            <a:r>
              <a:rPr lang="en-US" altLang="ja-JP" sz="1600" dirty="0"/>
              <a:t>shape</a:t>
            </a:r>
            <a:r>
              <a:rPr lang="ja-JP" altLang="en-US" sz="1600" dirty="0"/>
              <a:t>ファイルに変換する。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162052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025" y="276225"/>
            <a:ext cx="5638800" cy="437585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926496"/>
            <a:ext cx="6038850" cy="325755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447800" y="48577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924800" y="3401062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492444" y="220272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452416" y="463848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91225" y="537654"/>
            <a:ext cx="3152775" cy="1388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①　ファイルを開き、新規プロジェクト作成をクリック</a:t>
            </a:r>
            <a:endParaRPr kumimoji="1" lang="en-US" altLang="ja-JP" b="1" dirty="0"/>
          </a:p>
          <a:p>
            <a:r>
              <a:rPr lang="ja-JP" altLang="en-US" b="1" dirty="0"/>
              <a:t>②　追加からダウンロードしたファイルを選択</a:t>
            </a:r>
            <a:endParaRPr lang="en-US" altLang="ja-JP" b="1" dirty="0"/>
          </a:p>
          <a:p>
            <a:r>
              <a:rPr kumimoji="1" lang="ja-JP" altLang="en-US" b="1" dirty="0"/>
              <a:t>③　保存先フォルダを作成し、指定する</a:t>
            </a:r>
            <a:endParaRPr kumimoji="1" lang="en-US" altLang="ja-JP" b="1" dirty="0"/>
          </a:p>
          <a:p>
            <a:r>
              <a:rPr lang="ja-JP" altLang="en-US" b="1" dirty="0"/>
              <a:t>④　</a:t>
            </a:r>
            <a:r>
              <a:rPr lang="en-US" altLang="ja-JP" b="1" dirty="0"/>
              <a:t>OK</a:t>
            </a:r>
            <a:r>
              <a:rPr lang="ja-JP" altLang="en-US" b="1" dirty="0"/>
              <a:t>をクリック</a:t>
            </a:r>
            <a:endParaRPr kumimoji="1" lang="ja-JP" altLang="en-US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17325" y="5184046"/>
            <a:ext cx="6109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しばらくすると、データが表示される</a:t>
            </a:r>
            <a:endParaRPr lang="en-US" altLang="ja-JP" sz="1600" b="1" dirty="0"/>
          </a:p>
          <a:p>
            <a:pPr algn="ctr"/>
            <a:r>
              <a:rPr lang="ja-JP" altLang="en-US" sz="1600" b="1" dirty="0"/>
              <a:t>（読み込むデータの量によってフリーズすることがあるので注意する）</a:t>
            </a:r>
            <a:endParaRPr kumimoji="1"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957274" y="2878996"/>
            <a:ext cx="4165600" cy="697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554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229" y="104775"/>
            <a:ext cx="3924300" cy="314928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5" y="-5239"/>
            <a:ext cx="4800600" cy="39624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131348" y="685800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93748" y="10477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925649" y="25898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315085" y="57350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902019" y="10477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⑦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902019" y="336023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⑥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-42" y="3770832"/>
            <a:ext cx="5216493" cy="1821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①エクスポートをクリック</a:t>
            </a:r>
            <a:endParaRPr kumimoji="1" lang="en-US" altLang="ja-JP" b="1" dirty="0"/>
          </a:p>
          <a:p>
            <a:r>
              <a:rPr lang="ja-JP" altLang="en-US" b="1" dirty="0"/>
              <a:t>②シェープファイルを選択</a:t>
            </a:r>
            <a:endParaRPr lang="en-US" altLang="ja-JP" b="1" dirty="0"/>
          </a:p>
          <a:p>
            <a:r>
              <a:rPr kumimoji="1" lang="ja-JP" altLang="en-US" b="1" dirty="0"/>
              <a:t>③</a:t>
            </a:r>
            <a:r>
              <a:rPr kumimoji="1" lang="en-US" altLang="ja-JP" b="1" dirty="0"/>
              <a:t>8</a:t>
            </a:r>
            <a:r>
              <a:rPr kumimoji="1" lang="ja-JP" altLang="en-US" b="1" dirty="0"/>
              <a:t>系を選択</a:t>
            </a:r>
            <a:endParaRPr kumimoji="1" lang="en-US" altLang="ja-JP" b="1" dirty="0"/>
          </a:p>
          <a:p>
            <a:r>
              <a:rPr lang="ja-JP" altLang="en-US" b="1" dirty="0"/>
              <a:t>④全データ領域を出力にチェック（データ量によって変えること）</a:t>
            </a:r>
            <a:endParaRPr lang="en-US" altLang="ja-JP" b="1" dirty="0"/>
          </a:p>
          <a:p>
            <a:r>
              <a:rPr kumimoji="1" lang="ja-JP" altLang="en-US" b="1" dirty="0"/>
              <a:t>⑤全てにチェックをつける</a:t>
            </a:r>
            <a:r>
              <a:rPr lang="ja-JP" altLang="en-US" b="1" dirty="0"/>
              <a:t>（データ量や目的によって変えること）</a:t>
            </a:r>
            <a:endParaRPr lang="en-US" altLang="ja-JP" b="1" dirty="0"/>
          </a:p>
          <a:p>
            <a:r>
              <a:rPr lang="ja-JP" altLang="en-US" b="1" dirty="0"/>
              <a:t>⑥出力先のフォルダを選択する</a:t>
            </a:r>
            <a:endParaRPr lang="en-US" altLang="ja-JP" b="1" dirty="0"/>
          </a:p>
          <a:p>
            <a:r>
              <a:rPr lang="ja-JP" altLang="en-US" b="1" dirty="0"/>
              <a:t>⑦</a:t>
            </a:r>
            <a:r>
              <a:rPr lang="en-US" altLang="ja-JP" b="1" dirty="0"/>
              <a:t>OK</a:t>
            </a:r>
            <a:r>
              <a:rPr lang="ja-JP" altLang="en-US" b="1" dirty="0"/>
              <a:t>をクリック</a:t>
            </a:r>
            <a:endParaRPr lang="en-US" altLang="ja-JP" b="1" dirty="0"/>
          </a:p>
          <a:p>
            <a:r>
              <a:rPr lang="en-US" altLang="ja-JP" b="1" dirty="0"/>
              <a:t>※</a:t>
            </a:r>
            <a:r>
              <a:rPr lang="ja-JP" altLang="en-US" b="1" dirty="0"/>
              <a:t>変換が終わるまで時間がかかる（途中でフリーズの可能性あり）</a:t>
            </a:r>
            <a:endParaRPr lang="en-US" altLang="ja-JP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4784725" y="684404"/>
            <a:ext cx="1450975" cy="2173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176618" y="51435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2511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u="none" dirty="0">
                <a:solidFill>
                  <a:srgbClr val="0070C0"/>
                </a:solidFill>
              </a:rPr>
              <a:t>②国土交通省の</a:t>
            </a:r>
            <a:r>
              <a:rPr lang="en-US" altLang="ja-JP" u="none" dirty="0">
                <a:solidFill>
                  <a:srgbClr val="0070C0"/>
                </a:solidFill>
              </a:rPr>
              <a:t>GIS</a:t>
            </a:r>
            <a:r>
              <a:rPr lang="ja-JP" altLang="en-US" u="none" dirty="0">
                <a:solidFill>
                  <a:srgbClr val="0070C0"/>
                </a:solidFill>
              </a:rPr>
              <a:t>データ　</a:t>
            </a:r>
            <a:r>
              <a:rPr lang="en-US" altLang="ja-JP" b="1" u="none" dirty="0">
                <a:solidFill>
                  <a:srgbClr val="0070C0"/>
                </a:solidFill>
              </a:rPr>
              <a:t>B.</a:t>
            </a:r>
            <a:r>
              <a:rPr lang="ja-JP" altLang="en-US" b="1" u="none" dirty="0">
                <a:solidFill>
                  <a:srgbClr val="0070C0"/>
                </a:solidFill>
              </a:rPr>
              <a:t>国土数値情報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449043" y="663045"/>
            <a:ext cx="5694957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CN" dirty="0">
                <a:hlinkClick r:id="rId2"/>
              </a:rPr>
              <a:t>https://nlftp.mlit.go.jp/index.html </a:t>
            </a:r>
            <a:r>
              <a:rPr lang="ja-JP" altLang="en-US" b="1"/>
              <a:t>　</a:t>
            </a:r>
            <a:r>
              <a:rPr lang="ja-JP" altLang="en-US" b="1" dirty="0"/>
              <a:t>国土数値情報のサイトにアクセスする</a:t>
            </a:r>
            <a:endParaRPr lang="en-US" altLang="ja-JP" b="1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EA02871-50CC-0D46-B494-D2E95B5EBC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132" y="1168399"/>
            <a:ext cx="5163511" cy="401193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585C3E-8AAB-DB4A-B9A7-F858C02A0C76}"/>
              </a:ext>
            </a:extLst>
          </p:cNvPr>
          <p:cNvSpPr/>
          <p:nvPr/>
        </p:nvSpPr>
        <p:spPr>
          <a:xfrm>
            <a:off x="161365" y="1454239"/>
            <a:ext cx="2159213" cy="305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7A8F5A1-6922-2B49-85A7-0D85B1F05F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5156" y="1988951"/>
            <a:ext cx="6468533" cy="33883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3549A28B-1DE1-724C-B420-D4E9DB242FC7}"/>
              </a:ext>
            </a:extLst>
          </p:cNvPr>
          <p:cNvCxnSpPr/>
          <p:nvPr/>
        </p:nvCxnSpPr>
        <p:spPr>
          <a:xfrm>
            <a:off x="2320578" y="1760118"/>
            <a:ext cx="467778" cy="350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705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1446</TotalTime>
  <Words>925</Words>
  <Application>Microsoft Macintosh PowerPoint</Application>
  <PresentationFormat>画面に合わせる (16:10)</PresentationFormat>
  <Paragraphs>128</Paragraphs>
  <Slides>23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8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既存データの地図データと属性データ</vt:lpstr>
      <vt:lpstr>国・地方自治体のGISデータのダウンロード</vt:lpstr>
      <vt:lpstr>基盤地図情報をQGIS3.4で表示する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②国土交通省のGISデータ　B.国土数値情報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③総務省のGISデータ</vt:lpstr>
      <vt:lpstr>PowerPoint プレゼンテーション</vt:lpstr>
      <vt:lpstr>PowerPoint プレゼンテーション</vt:lpstr>
      <vt:lpstr>G空間センター</vt:lpstr>
      <vt:lpstr>属性データを地図化するためのデータ</vt:lpstr>
      <vt:lpstr>地方自治体のGISデータ</vt:lpstr>
      <vt:lpstr>補足：オープンデータ</vt:lpstr>
      <vt:lpstr>地方自治体のオープンデータ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山内　啓之</cp:lastModifiedBy>
  <cp:revision>77</cp:revision>
  <dcterms:created xsi:type="dcterms:W3CDTF">2015-06-26T03:04:37Z</dcterms:created>
  <dcterms:modified xsi:type="dcterms:W3CDTF">2020-05-19T11:35:33Z</dcterms:modified>
</cp:coreProperties>
</file>